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3" r:id="rId15"/>
    <p:sldId id="264" r:id="rId16"/>
    <p:sldId id="265" r:id="rId17"/>
    <p:sldId id="267" r:id="rId18"/>
    <p:sldId id="268" r:id="rId19"/>
    <p:sldId id="269" r:id="rId20"/>
    <p:sldId id="271" r:id="rId21"/>
    <p:sldId id="272" r:id="rId22"/>
    <p:sldId id="274" r:id="rId23"/>
    <p:sldId id="275" r:id="rId24"/>
    <p:sldId id="276" r:id="rId25"/>
    <p:sldId id="285" r:id="rId26"/>
    <p:sldId id="286" r:id="rId27"/>
    <p:sldId id="289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CFF"/>
    <a:srgbClr val="FFF5F5"/>
    <a:srgbClr val="8C3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68" autoAdjust="0"/>
  </p:normalViewPr>
  <p:slideViewPr>
    <p:cSldViewPr snapToGrid="0" snapToObjects="1">
      <p:cViewPr>
        <p:scale>
          <a:sx n="94" d="100"/>
          <a:sy n="94" d="100"/>
        </p:scale>
        <p:origin x="-113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D7AF-9215-F044-B03C-3E06C640C023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E9587-C06F-0B48-A153-BD335E35C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“width” is official and confusing. I wish they had given it a better name.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3493D-9878-7340-95CC-E10CE715B9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12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5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</a:t>
            </a:r>
            <a:r>
              <a:rPr lang="en-US" baseline="0" dirty="0" smtClean="0"/>
              <a:t> possible byte value can be represented by a short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53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behalf of historical accuracy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E9587-C06F-0B48-A153-BD335E35CD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4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9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9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8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2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4828-2AB6-D641-8CBB-2CEB437CF40A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0E3D-35F4-8F41-BB84-E9AE7220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59731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Module 16: Addition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2099" y="4041421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11" name="Picture 10" descr="ocean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94" y="237960"/>
            <a:ext cx="2650651" cy="1855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List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8" y="4830804"/>
            <a:ext cx="4186357" cy="1615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iant-squid-20-000-leagues-under-the-sea-1954-_130436-fli_136352112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8" y="4037921"/>
            <a:ext cx="4289778" cy="2408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33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536222" y="3894666"/>
            <a:ext cx="4840111" cy="310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889" y="1841500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5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423333" y="4748389"/>
            <a:ext cx="4840111" cy="310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99" y="973668"/>
            <a:ext cx="3500601" cy="52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423333" y="5499631"/>
            <a:ext cx="4840111" cy="2353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9" y="1466678"/>
            <a:ext cx="5207000" cy="40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0xdead</a:t>
            </a:r>
            <a:endParaRPr lang="en-US" sz="4000" dirty="0"/>
          </a:p>
        </p:txBody>
      </p:sp>
      <p:pic>
        <p:nvPicPr>
          <p:cNvPr id="4" name="Picture 3" descr="the-walking-dead-zombies-1.j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35" y="1693251"/>
            <a:ext cx="5623990" cy="4217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313" y="1979574"/>
            <a:ext cx="5645395" cy="33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Width of numeric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byte, short, </a:t>
            </a:r>
            <a:r>
              <a:rPr lang="en-US" dirty="0" err="1" smtClean="0"/>
              <a:t>int</a:t>
            </a:r>
            <a:r>
              <a:rPr lang="en-US" dirty="0" smtClean="0"/>
              <a:t>, long, float, double</a:t>
            </a:r>
          </a:p>
          <a:p>
            <a:r>
              <a:rPr lang="en-US" dirty="0"/>
              <a:t>x</a:t>
            </a:r>
            <a:r>
              <a:rPr lang="en-US" dirty="0" smtClean="0"/>
              <a:t> = y is legal if the type of x is </a:t>
            </a:r>
            <a:r>
              <a:rPr lang="en-US" i="1" u="sng" dirty="0" smtClean="0"/>
              <a:t>the same as </a:t>
            </a:r>
            <a:r>
              <a:rPr lang="en-US" dirty="0" smtClean="0"/>
              <a:t>or </a:t>
            </a:r>
            <a:r>
              <a:rPr lang="en-US" i="1" u="sng" dirty="0" smtClean="0"/>
              <a:t>wider than</a:t>
            </a:r>
            <a:r>
              <a:rPr lang="en-US" dirty="0" smtClean="0"/>
              <a:t> the type of y.</a:t>
            </a:r>
          </a:p>
          <a:p>
            <a:r>
              <a:rPr lang="en-US" dirty="0" smtClean="0"/>
              <a:t>“Wider than” isn’t what you might think</a:t>
            </a:r>
          </a:p>
          <a:p>
            <a:pPr lvl="1"/>
            <a:r>
              <a:rPr lang="en-US" dirty="0" smtClean="0"/>
              <a:t>Ignore # of bits in the data types</a:t>
            </a:r>
          </a:p>
          <a:p>
            <a:pPr lvl="1"/>
            <a:r>
              <a:rPr lang="en-US" dirty="0" smtClean="0"/>
              <a:t>Think about range of the data types</a:t>
            </a:r>
          </a:p>
          <a:p>
            <a:pPr lvl="1"/>
            <a:r>
              <a:rPr lang="en-US" dirty="0" smtClean="0"/>
              <a:t>Type A is wider than type B if the range of values represented by A contains the range of values represented by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9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129287"/>
              </p:ext>
            </p:extLst>
          </p:nvPr>
        </p:nvGraphicFramePr>
        <p:xfrm>
          <a:off x="1066800" y="989590"/>
          <a:ext cx="73152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56"/>
                <a:gridCol w="946673"/>
                <a:gridCol w="5163671"/>
              </a:tblGrid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 bits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Range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byte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-128 to +127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short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-32,768 to +32767</a:t>
                      </a:r>
                      <a:endParaRPr lang="en-US" sz="2400" dirty="0"/>
                    </a:p>
                  </a:txBody>
                  <a:tcPr/>
                </a:tc>
              </a:tr>
              <a:tr h="649095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-2,147,483,648 to</a:t>
                      </a:r>
                    </a:p>
                    <a:p>
                      <a:r>
                        <a:rPr lang="en-US" sz="2400" dirty="0" smtClean="0"/>
                        <a:t>+2,147,483,647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-9,223,372,036,854,775,808 to</a:t>
                      </a:r>
                    </a:p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+9,223,372,036,854,775,807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float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-3.4E38 to +3.4E38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double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-1.8E308 to +1.8E308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90487"/>
            <a:ext cx="8229600" cy="6715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is wider?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5139684"/>
            <a:ext cx="8229600" cy="14364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</a:t>
            </a:r>
            <a:r>
              <a:rPr lang="en-US" dirty="0" smtClean="0"/>
              <a:t>yte or short?</a:t>
            </a:r>
          </a:p>
          <a:p>
            <a:r>
              <a:rPr lang="en-US" dirty="0" smtClean="0"/>
              <a:t>byte or long?</a:t>
            </a:r>
          </a:p>
          <a:p>
            <a:r>
              <a:rPr lang="en-US" dirty="0"/>
              <a:t>f</a:t>
            </a:r>
            <a:r>
              <a:rPr lang="en-US" dirty="0" smtClean="0"/>
              <a:t>loat or long?</a:t>
            </a:r>
          </a:p>
        </p:txBody>
      </p:sp>
      <p:sp>
        <p:nvSpPr>
          <p:cNvPr id="2" name="Oval 1"/>
          <p:cNvSpPr/>
          <p:nvPr/>
        </p:nvSpPr>
        <p:spPr>
          <a:xfrm>
            <a:off x="1792111" y="5125573"/>
            <a:ext cx="1351844" cy="50476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17512" y="5560193"/>
            <a:ext cx="1351844" cy="50476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668" y="6045195"/>
            <a:ext cx="1351844" cy="50476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4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03508"/>
              </p:ext>
            </p:extLst>
          </p:nvPr>
        </p:nvGraphicFramePr>
        <p:xfrm>
          <a:off x="1066800" y="933568"/>
          <a:ext cx="73152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56"/>
                <a:gridCol w="946673"/>
                <a:gridCol w="5163671"/>
              </a:tblGrid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 bits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Range</a:t>
                      </a:r>
                      <a:endParaRPr lang="en-US" sz="2400" dirty="0"/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8C3CC7"/>
                          </a:solidFill>
                        </a:rPr>
                        <a:t>byte</a:t>
                      </a:r>
                      <a:endParaRPr lang="en-US" sz="2400" dirty="0">
                        <a:solidFill>
                          <a:srgbClr val="8C3C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8C3CC7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8C3C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8C3CC7"/>
                          </a:solidFill>
                        </a:rPr>
                        <a:t>-128 to +127</a:t>
                      </a:r>
                      <a:endParaRPr lang="en-US" sz="2400" dirty="0">
                        <a:solidFill>
                          <a:srgbClr val="8C3CC7"/>
                        </a:solidFill>
                      </a:endParaRPr>
                    </a:p>
                  </a:txBody>
                  <a:tcPr/>
                </a:tc>
              </a:tr>
              <a:tr h="37606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short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-32,768 to +32767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735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Which is wider: byte or short?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01327" y="3454676"/>
            <a:ext cx="3585700" cy="37348"/>
          </a:xfrm>
          <a:prstGeom prst="line">
            <a:avLst/>
          </a:prstGeom>
          <a:ln w="60325">
            <a:solidFill>
              <a:srgbClr val="AC13FF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97617" y="4895577"/>
            <a:ext cx="8089183" cy="37348"/>
          </a:xfrm>
          <a:prstGeom prst="line">
            <a:avLst/>
          </a:prstGeom>
          <a:ln w="60325">
            <a:solidFill>
              <a:srgbClr val="FF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58546" y="2950480"/>
            <a:ext cx="4084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-128                   0                   127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216042"/>
            <a:ext cx="861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-32,678                                            0                                              32,767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12853" y="3622742"/>
            <a:ext cx="0" cy="1272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140485" y="3585394"/>
            <a:ext cx="534896" cy="1272835"/>
            <a:chOff x="-4049589" y="3492024"/>
            <a:chExt cx="534896" cy="127283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-4049589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-3942610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-3835631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-3621673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-3514693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-3728652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403219" y="3604068"/>
            <a:ext cx="534896" cy="1272835"/>
            <a:chOff x="-4049589" y="3492024"/>
            <a:chExt cx="534896" cy="1272835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-4049589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-3942610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-3835631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-3621673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3514693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-3728652" y="3492024"/>
              <a:ext cx="0" cy="127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233933" y="4396564"/>
            <a:ext cx="184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Not to scale!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4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99308"/>
            <a:ext cx="8229600" cy="1143000"/>
          </a:xfrm>
        </p:spPr>
        <p:txBody>
          <a:bodyPr/>
          <a:lstStyle/>
          <a:p>
            <a:r>
              <a:rPr lang="en-US" dirty="0" smtClean="0"/>
              <a:t>How Java adds a + b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3644" y="1241246"/>
            <a:ext cx="8229600" cy="50461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and b can be variables or literals.</a:t>
            </a:r>
          </a:p>
          <a:p>
            <a:r>
              <a:rPr lang="en-US" dirty="0" smtClean="0"/>
              <a:t>If a is a byte or a short, convert it to an int.</a:t>
            </a:r>
          </a:p>
          <a:p>
            <a:r>
              <a:rPr lang="en-US" dirty="0" smtClean="0"/>
              <a:t>If b </a:t>
            </a:r>
            <a:r>
              <a:rPr lang="en-US" dirty="0"/>
              <a:t>is a byte or a short, convert it to an </a:t>
            </a:r>
            <a:r>
              <a:rPr lang="en-US" dirty="0" smtClean="0"/>
              <a:t>int.</a:t>
            </a:r>
            <a:endParaRPr lang="en-US" dirty="0"/>
          </a:p>
          <a:p>
            <a:r>
              <a:rPr lang="en-US" dirty="0" smtClean="0"/>
              <a:t>If type of a is narrower than type of b, convert (widen) a to type of b.</a:t>
            </a:r>
          </a:p>
          <a:p>
            <a:r>
              <a:rPr lang="en-US" dirty="0"/>
              <a:t>If type of </a:t>
            </a:r>
            <a:r>
              <a:rPr lang="en-US" dirty="0" smtClean="0"/>
              <a:t>b </a:t>
            </a:r>
            <a:r>
              <a:rPr lang="en-US" dirty="0"/>
              <a:t>is narrower than type of a</a:t>
            </a:r>
            <a:r>
              <a:rPr lang="en-US" dirty="0" smtClean="0"/>
              <a:t>, </a:t>
            </a:r>
            <a:r>
              <a:rPr lang="en-US" dirty="0"/>
              <a:t>convert (widen) </a:t>
            </a:r>
            <a:r>
              <a:rPr lang="en-US" dirty="0" smtClean="0"/>
              <a:t>b </a:t>
            </a:r>
            <a:r>
              <a:rPr lang="en-US" dirty="0"/>
              <a:t>to type of </a:t>
            </a:r>
            <a:r>
              <a:rPr lang="en-US" dirty="0" smtClean="0"/>
              <a:t>a.</a:t>
            </a:r>
            <a:endParaRPr lang="en-US" dirty="0"/>
          </a:p>
          <a:p>
            <a:r>
              <a:rPr lang="en-US" dirty="0" smtClean="0"/>
              <a:t>Now both </a:t>
            </a:r>
            <a:r>
              <a:rPr lang="en-US" dirty="0" err="1" smtClean="0"/>
              <a:t>args</a:t>
            </a:r>
            <a:r>
              <a:rPr lang="en-US" dirty="0" smtClean="0"/>
              <a:t> are same type, and that type is </a:t>
            </a:r>
            <a:r>
              <a:rPr lang="en-US" dirty="0" err="1" smtClean="0"/>
              <a:t>int</a:t>
            </a:r>
            <a:r>
              <a:rPr lang="en-US" dirty="0" smtClean="0"/>
              <a:t> or wider.</a:t>
            </a:r>
          </a:p>
          <a:p>
            <a:r>
              <a:rPr lang="en-US" dirty="0" smtClean="0"/>
              <a:t>Type of result will be type of </a:t>
            </a:r>
            <a:r>
              <a:rPr lang="en-US" dirty="0" err="1" smtClean="0"/>
              <a:t>args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6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026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3123" y="1141943"/>
            <a:ext cx="3706889" cy="1200329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b</a:t>
            </a:r>
            <a:r>
              <a:rPr lang="en-US" sz="3600" dirty="0" smtClean="0">
                <a:solidFill>
                  <a:srgbClr val="0000FF"/>
                </a:solidFill>
              </a:rPr>
              <a:t>yte b = whatever;</a:t>
            </a:r>
          </a:p>
          <a:p>
            <a:r>
              <a:rPr lang="en-US" sz="3600" dirty="0" smtClean="0">
                <a:solidFill>
                  <a:srgbClr val="0000FF"/>
                </a:solidFill>
              </a:rPr>
              <a:t>??? = b + 12.34;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0" y="1791939"/>
            <a:ext cx="1044222" cy="53622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170" y="2610556"/>
            <a:ext cx="20147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Literal with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dirty="0" smtClean="0">
                <a:solidFill>
                  <a:srgbClr val="FF0000"/>
                </a:solidFill>
              </a:rPr>
              <a:t>ecimal part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 double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67667" y="1791939"/>
            <a:ext cx="479778" cy="536222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3CC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0883" y="2762956"/>
            <a:ext cx="83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byte</a:t>
            </a:r>
            <a:endParaRPr lang="en-US" sz="28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82350" y="3541889"/>
            <a:ext cx="1591852" cy="2120794"/>
            <a:chOff x="3182350" y="3541889"/>
            <a:chExt cx="1591852" cy="212079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993444" y="3541889"/>
              <a:ext cx="0" cy="1114778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82350" y="4708576"/>
              <a:ext cx="15918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</a:rPr>
                <a:t>w</a:t>
              </a:r>
              <a:r>
                <a:rPr lang="en-US" sz="2800" dirty="0" smtClean="0">
                  <a:solidFill>
                    <a:srgbClr val="008000"/>
                  </a:solidFill>
                </a:rPr>
                <a:t>iden</a:t>
              </a:r>
            </a:p>
            <a:p>
              <a:pPr algn="ctr"/>
              <a:r>
                <a:rPr lang="en-US" sz="2800" dirty="0" smtClean="0">
                  <a:solidFill>
                    <a:srgbClr val="008000"/>
                  </a:solidFill>
                </a:rPr>
                <a:t>to double</a:t>
              </a:r>
              <a:endParaRPr lang="en-US" sz="28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612445" y="5154683"/>
            <a:ext cx="1161757" cy="536222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8C3C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3CC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952068" y="3485445"/>
            <a:ext cx="1161757" cy="536222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8C3C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3CC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1445" y="4736798"/>
            <a:ext cx="1758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C3CC7"/>
                </a:solidFill>
                <a:sym typeface="Wingdings"/>
              </a:rPr>
              <a:t>=&gt; </a:t>
            </a:r>
            <a:r>
              <a:rPr lang="en-US" sz="2800" u="sng" dirty="0" smtClean="0">
                <a:solidFill>
                  <a:srgbClr val="8C3CC7"/>
                </a:solidFill>
                <a:sym typeface="Wingdings"/>
              </a:rPr>
              <a:t>Result </a:t>
            </a:r>
          </a:p>
          <a:p>
            <a:r>
              <a:rPr lang="en-US" sz="2800" u="sng" dirty="0" smtClean="0">
                <a:solidFill>
                  <a:srgbClr val="8C3CC7"/>
                </a:solidFill>
                <a:sym typeface="Wingdings"/>
              </a:rPr>
              <a:t>is a double</a:t>
            </a:r>
            <a:endParaRPr lang="en-US" sz="2800" u="sng" dirty="0">
              <a:solidFill>
                <a:srgbClr val="8C3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8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7" grpId="0" animBg="1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778" y="-507994"/>
            <a:ext cx="87610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w</a:t>
            </a:r>
            <a:r>
              <a:rPr lang="en-US" sz="13800" dirty="0" smtClean="0"/>
              <a:t> + x + y + z</a:t>
            </a:r>
            <a:endParaRPr lang="en-US" sz="138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4327607" y="-2295052"/>
            <a:ext cx="705555" cy="8612880"/>
          </a:xfrm>
          <a:prstGeom prst="rightBrac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483555" y="2652888"/>
            <a:ext cx="4374445" cy="2271890"/>
            <a:chOff x="2568222" y="3330222"/>
            <a:chExt cx="4374445" cy="1905000"/>
          </a:xfrm>
        </p:grpSpPr>
        <p:sp>
          <p:nvSpPr>
            <p:cNvPr id="7" name="Diamond 6"/>
            <p:cNvSpPr/>
            <p:nvPr/>
          </p:nvSpPr>
          <p:spPr>
            <a:xfrm>
              <a:off x="2568222" y="3330222"/>
              <a:ext cx="4374445" cy="1905000"/>
            </a:xfrm>
            <a:prstGeom prst="diamond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3670" y="3727601"/>
              <a:ext cx="172354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Are any of</a:t>
              </a:r>
            </a:p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 w/x/y/z</a:t>
              </a:r>
            </a:p>
            <a:p>
              <a:r>
                <a:rPr lang="en-US" sz="2800" b="1" dirty="0" smtClean="0">
                  <a:solidFill>
                    <a:srgbClr val="0000FF"/>
                  </a:solidFill>
                </a:rPr>
                <a:t>Strings?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901732" y="4571998"/>
            <a:ext cx="60636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                                                 Yes</a:t>
            </a:r>
          </a:p>
          <a:p>
            <a:endParaRPr lang="en-US" sz="3200" dirty="0"/>
          </a:p>
          <a:p>
            <a:r>
              <a:rPr lang="en-US" sz="3200" dirty="0" smtClean="0"/>
              <a:t>Numeric                                    String</a:t>
            </a:r>
          </a:p>
          <a:p>
            <a:r>
              <a:rPr lang="en-US" sz="3200" dirty="0" smtClean="0"/>
              <a:t>Context								context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70667" y="4360333"/>
            <a:ext cx="1143000" cy="111477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9802" y="4360333"/>
            <a:ext cx="1143000" cy="111477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3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778" y="-507994"/>
            <a:ext cx="87610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w</a:t>
            </a:r>
            <a:r>
              <a:rPr lang="en-US" sz="13800" dirty="0" smtClean="0"/>
              <a:t> + x + y + z</a:t>
            </a:r>
            <a:endParaRPr lang="en-US" sz="138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4327607" y="-2295052"/>
            <a:ext cx="705555" cy="8612880"/>
          </a:xfrm>
          <a:prstGeom prst="rightBrac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483555" y="2652888"/>
            <a:ext cx="4374445" cy="2271890"/>
            <a:chOff x="2568222" y="3330222"/>
            <a:chExt cx="4374445" cy="1905000"/>
          </a:xfrm>
        </p:grpSpPr>
        <p:sp>
          <p:nvSpPr>
            <p:cNvPr id="7" name="Diamond 6"/>
            <p:cNvSpPr/>
            <p:nvPr/>
          </p:nvSpPr>
          <p:spPr>
            <a:xfrm>
              <a:off x="2568222" y="3330222"/>
              <a:ext cx="4374445" cy="1905000"/>
            </a:xfrm>
            <a:prstGeom prst="diamond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93670" y="3727601"/>
              <a:ext cx="172354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Are any of</a:t>
              </a:r>
            </a:p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 w/x/y/z</a:t>
              </a:r>
            </a:p>
            <a:p>
              <a:r>
                <a:rPr lang="en-US" sz="2800" b="1" dirty="0" smtClean="0">
                  <a:solidFill>
                    <a:srgbClr val="0000FF"/>
                  </a:solidFill>
                </a:rPr>
                <a:t>Strings?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901732" y="4571998"/>
            <a:ext cx="60636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                                                 Yes</a:t>
            </a:r>
          </a:p>
          <a:p>
            <a:endParaRPr lang="en-US" sz="3200" dirty="0"/>
          </a:p>
          <a:p>
            <a:r>
              <a:rPr lang="en-US" sz="3200" dirty="0" smtClean="0"/>
              <a:t>Numeric                                    String</a:t>
            </a:r>
          </a:p>
          <a:p>
            <a:r>
              <a:rPr lang="en-US" sz="3200" dirty="0" smtClean="0"/>
              <a:t>Context								context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70667" y="4360333"/>
            <a:ext cx="1143000" cy="111477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59802" y="4360333"/>
            <a:ext cx="1143000" cy="111477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9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Strings are “immutable”: after creation, content can</a:t>
            </a:r>
            <a:r>
              <a:rPr lang="fr-FR" dirty="0" smtClean="0"/>
              <a:t>’</a:t>
            </a:r>
            <a:r>
              <a:rPr lang="en-US" dirty="0" smtClean="0"/>
              <a:t>t change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79889" y="1818115"/>
            <a:ext cx="35821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This never happens: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2354" y="2822279"/>
            <a:ext cx="2823259" cy="52322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Burritos and chips    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60797" y="2637613"/>
            <a:ext cx="385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37437" y="3076222"/>
            <a:ext cx="1735119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82354" y="2822279"/>
            <a:ext cx="2823259" cy="52322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Burritos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989667" y="4826000"/>
            <a:ext cx="5602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String s = “Burritos”;</a:t>
            </a:r>
          </a:p>
          <a:p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 = s + “ and chips”;</a:t>
            </a:r>
            <a:endParaRPr lang="en-US" sz="3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5309" y="4175667"/>
            <a:ext cx="35855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So what about this?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52879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1585" y="141111"/>
            <a:ext cx="5602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String s = “Burritos”;</a:t>
            </a:r>
          </a:p>
          <a:p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 = s + “ and chips”;</a:t>
            </a:r>
            <a:endParaRPr lang="en-US" sz="3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358941"/>
            <a:ext cx="2579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big idea: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325517" y="1362986"/>
            <a:ext cx="57581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Stack                                   Heap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3962400" y="1440996"/>
            <a:ext cx="0" cy="46691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27C14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685800" y="1992342"/>
            <a:ext cx="7010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27C14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4357510" y="2427114"/>
            <a:ext cx="1848555" cy="64945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Burritos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57510" y="5330830"/>
            <a:ext cx="3756379" cy="83572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Burritos and chips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35111" y="2765782"/>
            <a:ext cx="1298222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6555" y="2435349"/>
            <a:ext cx="1795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 (before)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398739" y="5476232"/>
            <a:ext cx="14832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 (after)</a:t>
            </a:r>
            <a:endParaRPr lang="en-US" sz="3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77140" y="5796841"/>
            <a:ext cx="1298222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092222" y="2187222"/>
            <a:ext cx="4741333" cy="2695222"/>
            <a:chOff x="4092222" y="2187222"/>
            <a:chExt cx="4741333" cy="2695222"/>
          </a:xfrm>
        </p:grpSpPr>
        <p:sp>
          <p:nvSpPr>
            <p:cNvPr id="17" name="Rounded Rectangle 16"/>
            <p:cNvSpPr/>
            <p:nvPr/>
          </p:nvSpPr>
          <p:spPr>
            <a:xfrm>
              <a:off x="4092222" y="2187222"/>
              <a:ext cx="4741333" cy="2695222"/>
            </a:xfrm>
            <a:prstGeom prst="roundRect">
              <a:avLst/>
            </a:prstGeom>
            <a:noFill/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6221" y="4513112"/>
              <a:ext cx="1240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Literal pool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357510" y="3228969"/>
            <a:ext cx="1848555" cy="64945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a</a:t>
            </a:r>
            <a:r>
              <a:rPr lang="en-US" sz="2800" dirty="0" smtClean="0">
                <a:solidFill>
                  <a:srgbClr val="0000FF"/>
                </a:solidFill>
              </a:rPr>
              <a:t>nd chips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59222" y="2441055"/>
            <a:ext cx="620890" cy="479946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OK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488691" y="3228969"/>
            <a:ext cx="925686" cy="454031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Cancel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57999" y="4059081"/>
            <a:ext cx="1763889" cy="454031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Sorted array: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357511" y="4059081"/>
            <a:ext cx="2111424" cy="454031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Error in </a:t>
            </a:r>
            <a:r>
              <a:rPr lang="en-US" sz="2000" dirty="0" err="1" smtClean="0">
                <a:solidFill>
                  <a:srgbClr val="0000FF"/>
                </a:solidFill>
              </a:rPr>
              <a:t>fastq</a:t>
            </a:r>
            <a:r>
              <a:rPr lang="en-US" sz="2000" dirty="0" smtClean="0">
                <a:solidFill>
                  <a:srgbClr val="0000FF"/>
                </a:solidFill>
              </a:rPr>
              <a:t> file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522634" y="2556931"/>
            <a:ext cx="1182509" cy="132149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Do you really want to quit? 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6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6914"/>
            <a:ext cx="8229600" cy="1143000"/>
          </a:xfrm>
        </p:spPr>
        <p:txBody>
          <a:bodyPr/>
          <a:lstStyle/>
          <a:p>
            <a:r>
              <a:rPr lang="en-US" dirty="0" err="1" smtClean="0"/>
              <a:t>java.lang.StringBuffer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78" y="85319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</a:t>
            </a:r>
            <a:r>
              <a:rPr lang="en-US" i="1" dirty="0" smtClean="0"/>
              <a:t>mutable</a:t>
            </a:r>
            <a:r>
              <a:rPr lang="en-US" dirty="0" smtClean="0"/>
              <a:t> string</a:t>
            </a:r>
          </a:p>
          <a:p>
            <a:r>
              <a:rPr lang="en-US" dirty="0" smtClean="0"/>
              <a:t>Methods: </a:t>
            </a:r>
          </a:p>
          <a:p>
            <a:pPr lvl="1"/>
            <a:r>
              <a:rPr lang="en-US" dirty="0" smtClean="0"/>
              <a:t>append(String s)</a:t>
            </a:r>
          </a:p>
          <a:p>
            <a:pPr lvl="1"/>
            <a:r>
              <a:rPr lang="en-US" dirty="0" smtClean="0"/>
              <a:t>append(</a:t>
            </a:r>
            <a:r>
              <a:rPr lang="en-US" dirty="0" err="1" smtClean="0"/>
              <a:t>int</a:t>
            </a:r>
            <a:r>
              <a:rPr lang="en-US" dirty="0" smtClean="0"/>
              <a:t>) and every other primitive type</a:t>
            </a:r>
          </a:p>
          <a:p>
            <a:pPr lvl="1"/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Lots more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979" y="4340432"/>
            <a:ext cx="8130822" cy="830997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StringBuffer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sb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= new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StringBuffer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(“My”);                                                               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sb.append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(“burrito”);        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965223" y="5704531"/>
            <a:ext cx="1851378" cy="83572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00FF"/>
                </a:solidFill>
              </a:rPr>
              <a:t>My burrito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965223" y="5704531"/>
            <a:ext cx="1851378" cy="835722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00FF"/>
                </a:solidFill>
              </a:rPr>
              <a:t>My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028326" y="5854642"/>
            <a:ext cx="1809895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67556" y="5481875"/>
            <a:ext cx="5607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719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in a String Context uses a String Buffer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8670" y="1326447"/>
            <a:ext cx="88038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System.out.println</a:t>
            </a:r>
            <a:endParaRPr lang="en-US" sz="28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“Tree height “ </a:t>
            </a:r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+ </a:t>
            </a:r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myTree</a:t>
            </a:r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+ “ is “ + h);</a:t>
            </a:r>
          </a:p>
          <a:p>
            <a:endParaRPr lang="en-US" sz="28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1110" y="2261573"/>
            <a:ext cx="786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ym typeface="Wingdings"/>
              </a:rPr>
              <a:t>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255893" y="2895323"/>
            <a:ext cx="6926070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System.out.println</a:t>
            </a:r>
            <a:endParaRPr lang="en-US" sz="28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new </a:t>
            </a:r>
            <a:r>
              <a:rPr lang="en-US" sz="2800" b="1" dirty="0" err="1" smtClean="0">
                <a:solidFill>
                  <a:srgbClr val="0000FF"/>
                </a:solidFill>
                <a:latin typeface="Courier"/>
                <a:cs typeface="Courier"/>
              </a:rPr>
              <a:t>StringBuffer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 .append(“Tree height “)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 .append(</a:t>
            </a:r>
            <a:r>
              <a:rPr lang="en-US" sz="2800" b="1" dirty="0" err="1" smtClean="0">
                <a:solidFill>
                  <a:srgbClr val="0000FF"/>
                </a:solidFill>
                <a:latin typeface="Courier"/>
                <a:cs typeface="Courier"/>
              </a:rPr>
              <a:t>myTree.toString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())</a:t>
            </a:r>
          </a:p>
          <a:p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  .append(“ is “)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 .append(h)</a:t>
            </a:r>
            <a:r>
              <a:rPr lang="en-US" sz="3600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// end of </a:t>
            </a:r>
            <a:r>
              <a:rPr lang="en-US" sz="2800" b="1" dirty="0" err="1" smtClean="0">
                <a:solidFill>
                  <a:srgbClr val="0000FF"/>
                </a:solidFill>
                <a:latin typeface="Courier"/>
                <a:cs typeface="Courier"/>
              </a:rPr>
              <a:t>ctor</a:t>
            </a:r>
            <a:endParaRPr lang="en-US" sz="28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   .</a:t>
            </a:r>
            <a:r>
              <a:rPr lang="en-US" sz="2800" b="1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2800" b="1" dirty="0" smtClean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  <a:endParaRPr lang="en-US" sz="28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8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298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Java handles addition in a string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an empty </a:t>
            </a:r>
            <a:r>
              <a:rPr lang="en-US" dirty="0" err="1" smtClean="0"/>
              <a:t>StringBuffer</a:t>
            </a:r>
            <a:endParaRPr lang="en-US" dirty="0" smtClean="0"/>
          </a:p>
          <a:p>
            <a:r>
              <a:rPr lang="en-US" dirty="0" smtClean="0"/>
              <a:t>Append each term of the context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toString</a:t>
            </a:r>
            <a:r>
              <a:rPr lang="en-US" dirty="0" smtClean="0"/>
              <a:t>() on the </a:t>
            </a:r>
            <a:r>
              <a:rPr lang="en-US" smtClean="0"/>
              <a:t>StringBuffer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“String concatenation (with +) can be inefficient”  -- </a:t>
            </a:r>
            <a:r>
              <a:rPr lang="en-US" i="1" dirty="0" smtClean="0"/>
              <a:t>They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135"/>
            <a:ext cx="8229600" cy="1555694"/>
          </a:xfrm>
        </p:spPr>
        <p:txBody>
          <a:bodyPr/>
          <a:lstStyle/>
          <a:p>
            <a:r>
              <a:rPr lang="en-US" dirty="0" smtClean="0"/>
              <a:t>That only matters if it’s </a:t>
            </a:r>
            <a:r>
              <a:rPr lang="en-US" b="1" i="1" u="sng" dirty="0" smtClean="0"/>
              <a:t>significantly</a:t>
            </a:r>
            <a:r>
              <a:rPr lang="en-US" dirty="0" smtClean="0"/>
              <a:t> inefficient</a:t>
            </a:r>
          </a:p>
          <a:p>
            <a:r>
              <a:rPr lang="en-US" dirty="0" smtClean="0"/>
              <a:t>No need to do premature 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5979" y="2595677"/>
            <a:ext cx="8130822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class Ocean {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String name;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float volume;</a:t>
            </a:r>
          </a:p>
          <a:p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public String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toString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 return name + “: “ + volume;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}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9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55" y="374327"/>
            <a:ext cx="8235903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new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// Populate the set, and then...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“”;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report += o + “\n”;</a:t>
            </a:r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924" y="5047144"/>
            <a:ext cx="3516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Is this bad?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92816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811" y="374327"/>
            <a:ext cx="8441334" cy="3108544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new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StringBuffer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sbf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 = new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StringBuffer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{</a:t>
            </a:r>
          </a:p>
          <a:p>
            <a:r>
              <a:rPr lang="en-US" sz="28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sbf.append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(o);</a:t>
            </a:r>
          </a:p>
          <a:p>
            <a:r>
              <a:rPr lang="en-US" sz="28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sbf.append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(‘\n’);</a:t>
            </a: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</a:t>
            </a:r>
            <a:r>
              <a:rPr lang="en-US" sz="2800" dirty="0" err="1" smtClean="0">
                <a:solidFill>
                  <a:srgbClr val="008000"/>
                </a:solidFill>
                <a:latin typeface="Courier"/>
                <a:cs typeface="Courier"/>
              </a:rPr>
              <a:t>sbf.toString</a:t>
            </a:r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1924" y="5047144"/>
            <a:ext cx="370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/>
              <a:t>Is this better?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53305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ld-Hydrography-D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8079" y="3286611"/>
            <a:ext cx="1307286" cy="1195132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814519" y="1907748"/>
            <a:ext cx="1528398" cy="1195132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76640" y="227096"/>
            <a:ext cx="2312769" cy="687926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98413" y="3211915"/>
            <a:ext cx="1475367" cy="1195132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47104" y="4671491"/>
            <a:ext cx="2947736" cy="781296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55" y="374327"/>
            <a:ext cx="8235903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new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// Populate the set, and then...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“”;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report += o + “\n”;</a:t>
            </a:r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236" y="4846914"/>
            <a:ext cx="86998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/>
              <a:t>Is this bad?</a:t>
            </a:r>
          </a:p>
          <a:p>
            <a:r>
              <a:rPr lang="en-US" sz="4400" i="1" dirty="0" smtClean="0"/>
              <a:t>Creates 5 </a:t>
            </a:r>
            <a:r>
              <a:rPr lang="en-US" sz="4400" i="1" dirty="0" err="1" smtClean="0"/>
              <a:t>StringBuffers</a:t>
            </a:r>
            <a:r>
              <a:rPr lang="en-US" sz="4400" i="1" dirty="0" smtClean="0"/>
              <a:t> rather than 1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273480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Addition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9800" cy="4525963"/>
          </a:xfrm>
        </p:spPr>
        <p:txBody>
          <a:bodyPr/>
          <a:lstStyle/>
          <a:p>
            <a:r>
              <a:rPr lang="en-US" dirty="0" smtClean="0"/>
              <a:t>Nothing special, same as any arithmetic in Java</a:t>
            </a:r>
          </a:p>
          <a:p>
            <a:r>
              <a:rPr lang="en-US" dirty="0" smtClean="0"/>
              <a:t>+ means add</a:t>
            </a:r>
          </a:p>
          <a:p>
            <a:r>
              <a:rPr lang="en-US" dirty="0" smtClean="0"/>
              <a:t>Operations: +   -   *   /   %   &lt;&lt;   &gt;&gt;   &gt;&gt;&gt;</a:t>
            </a:r>
          </a:p>
          <a:p>
            <a:r>
              <a:rPr lang="en-US" dirty="0" smtClean="0"/>
              <a:t>Operands: numeric variables or literals</a:t>
            </a:r>
          </a:p>
        </p:txBody>
      </p:sp>
    </p:spTree>
    <p:extLst>
      <p:ext uri="{BB962C8B-B14F-4D97-AF65-F5344CB8AC3E}">
        <p14:creationId xmlns:p14="http://schemas.microsoft.com/office/powerpoint/2010/main" val="81799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4968" y="-354805"/>
            <a:ext cx="10701072" cy="756294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9" y="-296"/>
            <a:ext cx="6891265" cy="6891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5824" y="649778"/>
            <a:ext cx="2057900" cy="6186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1 Ocean</a:t>
            </a:r>
          </a:p>
          <a:p>
            <a:endParaRPr lang="en-US" sz="4400" dirty="0">
              <a:solidFill>
                <a:srgbClr val="FFFF00"/>
              </a:solidFill>
            </a:endParaRP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endParaRPr lang="en-US" sz="4400" dirty="0">
              <a:solidFill>
                <a:srgbClr val="FFFF00"/>
              </a:solidFill>
            </a:endParaRP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endParaRPr lang="en-US" sz="4400" dirty="0">
              <a:solidFill>
                <a:srgbClr val="FFFF00"/>
              </a:solidFill>
            </a:endParaRP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endParaRPr lang="en-US" sz="4400" dirty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22 Seas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9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55" y="374327"/>
            <a:ext cx="8235903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new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// Populate the set, and then...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“”;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report += o + “\n”;</a:t>
            </a:r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828" y="4846914"/>
            <a:ext cx="89858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/>
              <a:t>Is this bad?</a:t>
            </a:r>
          </a:p>
          <a:p>
            <a:r>
              <a:rPr lang="en-US" sz="4400" i="1" dirty="0" smtClean="0"/>
              <a:t>Creates 28 </a:t>
            </a:r>
            <a:r>
              <a:rPr lang="en-US" sz="4400" i="1" dirty="0" err="1" smtClean="0"/>
              <a:t>StringBuffers</a:t>
            </a:r>
            <a:r>
              <a:rPr lang="en-US" sz="4400" i="1" dirty="0" smtClean="0"/>
              <a:t> rather than 1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4048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21734" y="-317766"/>
            <a:ext cx="9535721" cy="7432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onga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864" y="-709390"/>
            <a:ext cx="10432501" cy="78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i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23"/>
            <a:ext cx="9144000" cy="2539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4436" y="4731354"/>
            <a:ext cx="8381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rgbClr val="0000FF"/>
                </a:solidFill>
              </a:rPr>
              <a:t>Apparently </a:t>
            </a:r>
            <a:r>
              <a:rPr lang="en-US" sz="4400" i="1" dirty="0" err="1" smtClean="0">
                <a:solidFill>
                  <a:srgbClr val="0000FF"/>
                </a:solidFill>
              </a:rPr>
              <a:t>Wookiepedia</a:t>
            </a:r>
            <a:r>
              <a:rPr lang="en-US" sz="4400" i="1" dirty="0" smtClean="0">
                <a:solidFill>
                  <a:srgbClr val="0000FF"/>
                </a:solidFill>
              </a:rPr>
              <a:t> is a thing</a:t>
            </a:r>
            <a:endParaRPr lang="en-US" sz="4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55" y="374327"/>
            <a:ext cx="8235903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new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// Populate the set, and then...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“”;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report += o + “\n”;</a:t>
            </a:r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959" y="4547285"/>
            <a:ext cx="8910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/>
              <a:t>Is this bad?</a:t>
            </a:r>
          </a:p>
          <a:p>
            <a:r>
              <a:rPr lang="en-US" sz="4400" i="1" dirty="0" smtClean="0"/>
              <a:t>Creates 50,000,028 </a:t>
            </a:r>
            <a:r>
              <a:rPr lang="en-US" sz="4400" i="1" dirty="0" err="1" smtClean="0"/>
              <a:t>StringBuffers</a:t>
            </a:r>
            <a:r>
              <a:rPr lang="en-US" sz="4400" i="1" dirty="0" smtClean="0"/>
              <a:t> rather than 1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7247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Richard Feynman</a:t>
            </a:r>
            <a:br>
              <a:rPr lang="en-US" dirty="0" smtClean="0"/>
            </a:br>
            <a:r>
              <a:rPr lang="en-US" dirty="0" smtClean="0"/>
              <a:t>Nobel Prize in Physics and FRS 1965</a:t>
            </a:r>
            <a:endParaRPr lang="en-US" dirty="0"/>
          </a:p>
        </p:txBody>
      </p:sp>
      <p:pic>
        <p:nvPicPr>
          <p:cNvPr id="5" name="Picture 4" descr="richard-feynman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75" y="1774206"/>
            <a:ext cx="5652379" cy="4710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75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2212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Space Shuttle Challenger: Jan 28, 1986 </a:t>
            </a:r>
            <a:endParaRPr lang="en-US" dirty="0"/>
          </a:p>
        </p:txBody>
      </p:sp>
      <p:pic>
        <p:nvPicPr>
          <p:cNvPr id="3" name="Picture 2" descr="challeng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788"/>
            <a:ext cx="9144000" cy="59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2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lleng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2" y="0"/>
            <a:ext cx="9482409" cy="71521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45829" y="6928030"/>
            <a:ext cx="10626369" cy="821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7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134" y="261434"/>
            <a:ext cx="886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“The </a:t>
            </a:r>
            <a:r>
              <a:rPr lang="en-US" sz="3200" dirty="0"/>
              <a:t>breakup of the vehicle began at T+73.162 seconds and at an altitude of 48,000 feet (15 km)</a:t>
            </a:r>
            <a:r>
              <a:rPr lang="en-US" sz="3200" dirty="0" smtClean="0"/>
              <a:t>.”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					-- NASA Internal Memo</a:t>
            </a:r>
            <a:endParaRPr lang="en-US" sz="3200" dirty="0"/>
          </a:p>
        </p:txBody>
      </p:sp>
      <p:pic>
        <p:nvPicPr>
          <p:cNvPr id="3" name="Picture 2" descr="challen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782"/>
            <a:ext cx="9144000" cy="49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llenger_cr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37"/>
            <a:ext cx="914400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5688"/>
          </a:xfrm>
        </p:spPr>
        <p:txBody>
          <a:bodyPr>
            <a:normAutofit/>
          </a:bodyPr>
          <a:lstStyle/>
          <a:p>
            <a:r>
              <a:rPr lang="en-US" dirty="0" smtClean="0"/>
              <a:t>Numbers that aren’t variables</a:t>
            </a:r>
          </a:p>
          <a:p>
            <a:r>
              <a:rPr lang="en-US" dirty="0" smtClean="0"/>
              <a:t>Runs of digits</a:t>
            </a:r>
          </a:p>
          <a:p>
            <a:pPr lvl="1"/>
            <a:r>
              <a:rPr lang="en-US" dirty="0" smtClean="0"/>
              <a:t>Optional sign, decimal point, base, type</a:t>
            </a:r>
          </a:p>
          <a:p>
            <a:pPr lvl="1"/>
            <a:r>
              <a:rPr lang="en-US" dirty="0" smtClean="0"/>
              <a:t> 42 , -123, 3.14159, 07655, 0x13da, 5L, 6D, 7F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60222" y="469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7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20"/>
            <a:ext cx="8229600" cy="1143000"/>
          </a:xfrm>
        </p:spPr>
        <p:txBody>
          <a:bodyPr/>
          <a:lstStyle/>
          <a:p>
            <a:r>
              <a:rPr lang="en-US" dirty="0" smtClean="0"/>
              <a:t>The 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7066"/>
            <a:ext cx="9144000" cy="56208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Total denial of responsibility by NASA and all subcontractors</a:t>
            </a:r>
          </a:p>
          <a:p>
            <a:r>
              <a:rPr lang="en-US" dirty="0" smtClean="0"/>
              <a:t>Elite commission tasked with figuring out what happened</a:t>
            </a:r>
          </a:p>
          <a:p>
            <a:r>
              <a:rPr lang="en-US" dirty="0" smtClean="0"/>
              <a:t>No progress until …</a:t>
            </a:r>
          </a:p>
          <a:p>
            <a:pPr lvl="1"/>
            <a:r>
              <a:rPr lang="en-US" dirty="0" smtClean="0"/>
              <a:t>The O-rings: rubber rings that keep hot gases inside</a:t>
            </a:r>
          </a:p>
          <a:p>
            <a:pPr lvl="1"/>
            <a:r>
              <a:rPr lang="en-US" dirty="0" smtClean="0"/>
              <a:t>Launch day was very cold and wet</a:t>
            </a:r>
          </a:p>
          <a:p>
            <a:pPr lvl="1"/>
            <a:r>
              <a:rPr lang="en-US" dirty="0" smtClean="0"/>
              <a:t>Some engineers claimed these conditions caused O-ring failure: loss of rubbery resilience</a:t>
            </a:r>
          </a:p>
          <a:p>
            <a:pPr lvl="1"/>
            <a:r>
              <a:rPr lang="en-US" dirty="0" smtClean="0"/>
              <a:t>O-ring subcontractor claimed that’s impossible</a:t>
            </a:r>
          </a:p>
          <a:p>
            <a:pPr lvl="1"/>
            <a:r>
              <a:rPr lang="en-US" dirty="0" smtClean="0"/>
              <a:t>And then Richard Feynman spoke up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4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903" y="6293113"/>
            <a:ext cx="49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=6Rwcbsn19c0</a:t>
            </a:r>
          </a:p>
        </p:txBody>
      </p:sp>
      <p:pic>
        <p:nvPicPr>
          <p:cNvPr id="5" name="Picture 4" descr="feynman_armstro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43" y="-1"/>
            <a:ext cx="10291139" cy="700272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271210" y="3737792"/>
            <a:ext cx="1752505" cy="2480625"/>
          </a:xfrm>
          <a:prstGeom prst="roundRect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20533" y="2089406"/>
            <a:ext cx="2150677" cy="1648386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372" y="463724"/>
            <a:ext cx="3895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The most important</a:t>
            </a:r>
          </a:p>
          <a:p>
            <a:r>
              <a:rPr lang="en-US" sz="3200" dirty="0">
                <a:solidFill>
                  <a:srgbClr val="FFFF00"/>
                </a:solidFill>
              </a:rPr>
              <a:t>p</a:t>
            </a:r>
            <a:r>
              <a:rPr lang="en-US" sz="3200" dirty="0" smtClean="0">
                <a:solidFill>
                  <a:srgbClr val="FFFF00"/>
                </a:solidFill>
              </a:rPr>
              <a:t>itcher of </a:t>
            </a:r>
            <a:r>
              <a:rPr lang="en-US" sz="3200" dirty="0" smtClean="0">
                <a:solidFill>
                  <a:srgbClr val="FFFF00"/>
                </a:solidFill>
              </a:rPr>
              <a:t>ice water in</a:t>
            </a:r>
            <a:endParaRPr lang="en-US" sz="3200" dirty="0" smtClean="0">
              <a:solidFill>
                <a:srgbClr val="FFFF00"/>
              </a:solidFill>
            </a:endParaRPr>
          </a:p>
          <a:p>
            <a:r>
              <a:rPr lang="en-US" sz="3200" dirty="0">
                <a:solidFill>
                  <a:srgbClr val="FFFF00"/>
                </a:solidFill>
              </a:rPr>
              <a:t>t</a:t>
            </a:r>
            <a:r>
              <a:rPr lang="en-US" sz="3200" dirty="0" smtClean="0">
                <a:solidFill>
                  <a:srgbClr val="FFFF00"/>
                </a:solidFill>
              </a:rPr>
              <a:t>he history </a:t>
            </a:r>
            <a:r>
              <a:rPr lang="en-US" sz="3200" dirty="0" smtClean="0">
                <a:solidFill>
                  <a:srgbClr val="FFFF00"/>
                </a:solidFill>
              </a:rPr>
              <a:t>of  science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1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445" y="34173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1723" y="2652048"/>
            <a:ext cx="763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=6Rwcbsn19c0</a:t>
            </a:r>
          </a:p>
        </p:txBody>
      </p:sp>
    </p:spTree>
    <p:extLst>
      <p:ext uri="{BB962C8B-B14F-4D97-AF65-F5344CB8AC3E}">
        <p14:creationId xmlns:p14="http://schemas.microsoft.com/office/powerpoint/2010/main" val="79445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855" y="374327"/>
            <a:ext cx="8235903" cy="403187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Set&lt;Ocean&gt; oceans = 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 new </a:t>
            </a:r>
            <a:r>
              <a:rPr lang="en-US" sz="3200" dirty="0" err="1" smtClean="0">
                <a:solidFill>
                  <a:srgbClr val="008000"/>
                </a:solidFill>
                <a:latin typeface="Courier"/>
                <a:cs typeface="Courier"/>
              </a:rPr>
              <a:t>HashSet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&lt;&gt;();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// Populate the set, and then...</a:t>
            </a:r>
          </a:p>
          <a:p>
            <a:endParaRPr lang="en-US" sz="3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String report = “”;</a:t>
            </a:r>
          </a:p>
          <a:p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for (Ocean o: oceans) </a:t>
            </a:r>
          </a:p>
          <a:p>
            <a:r>
              <a:rPr lang="en-US" sz="3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8000"/>
                </a:solidFill>
                <a:latin typeface="Courier"/>
                <a:cs typeface="Courier"/>
              </a:rPr>
              <a:t> report += o + “\n”;</a:t>
            </a:r>
            <a:endParaRPr lang="en-US" sz="3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959" y="4547285"/>
            <a:ext cx="8910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/>
              <a:t>Is this bad?</a:t>
            </a:r>
          </a:p>
          <a:p>
            <a:r>
              <a:rPr lang="en-US" sz="4400" i="1" dirty="0" smtClean="0"/>
              <a:t>Creates 50,000,028 </a:t>
            </a:r>
            <a:r>
              <a:rPr lang="en-US" sz="4400" i="1" dirty="0" err="1" smtClean="0"/>
              <a:t>StringBuffers</a:t>
            </a:r>
            <a:r>
              <a:rPr lang="en-US" sz="4400" i="1" dirty="0" smtClean="0"/>
              <a:t> rather than 1</a:t>
            </a:r>
            <a:endParaRPr lang="en-US" sz="4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4538151" y="5949916"/>
            <a:ext cx="2480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Let’s try it!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54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just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639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Optimize what needs to be optimized.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add “moving parts” to your code just to save time that doesn’t matter.</a:t>
            </a:r>
          </a:p>
          <a:p>
            <a:r>
              <a:rPr lang="en-US" dirty="0" smtClean="0"/>
              <a:t>Moving parts are bug risks.</a:t>
            </a:r>
          </a:p>
          <a:p>
            <a:endParaRPr lang="en-US" dirty="0"/>
          </a:p>
          <a:p>
            <a:r>
              <a:rPr lang="en-US" dirty="0" smtClean="0"/>
              <a:t>Question what “they” say</a:t>
            </a:r>
          </a:p>
          <a:p>
            <a:pPr lvl="1"/>
            <a:r>
              <a:rPr lang="en-US" dirty="0" smtClean="0"/>
              <a:t>Can you show that it’s wrong with common sense?</a:t>
            </a:r>
          </a:p>
          <a:p>
            <a:pPr lvl="1"/>
            <a:r>
              <a:rPr lang="en-US" dirty="0" smtClean="0"/>
              <a:t>Or with a simple experiment using stuff you already have?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725494"/>
              </p:ext>
            </p:extLst>
          </p:nvPr>
        </p:nvGraphicFramePr>
        <p:xfrm>
          <a:off x="1538111" y="1669062"/>
          <a:ext cx="6096000" cy="35661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Numeric Literal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Type</a:t>
                      </a:r>
                      <a:endParaRPr lang="en-US" sz="2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3.14159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double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3.14159f or 1.14159F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float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42L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long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023 (zero, not oh)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int</a:t>
                      </a:r>
                      <a:r>
                        <a:rPr lang="en-US" sz="2400" dirty="0" smtClean="0"/>
                        <a:t>, base 8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0x45ac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int</a:t>
                      </a:r>
                      <a:r>
                        <a:rPr lang="en-US" sz="2400" dirty="0" smtClean="0"/>
                        <a:t>, base 16</a:t>
                      </a:r>
                    </a:p>
                    <a:p>
                      <a:r>
                        <a:rPr lang="en-US" sz="2400" dirty="0" smtClean="0"/>
                        <a:t>(a-f</a:t>
                      </a:r>
                      <a:r>
                        <a:rPr lang="en-US" sz="2400" baseline="0" dirty="0" smtClean="0"/>
                        <a:t> = 10-15)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6111" y="5235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1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0xdead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881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536222" y="1806223"/>
            <a:ext cx="4840111" cy="51928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84" y="1467560"/>
            <a:ext cx="4840110" cy="48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6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536222" y="2582333"/>
            <a:ext cx="4840111" cy="44167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77" y="1679221"/>
            <a:ext cx="5728823" cy="38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332"/>
            <a:ext cx="8229600" cy="1143000"/>
          </a:xfrm>
        </p:spPr>
        <p:txBody>
          <a:bodyPr/>
          <a:lstStyle/>
          <a:p>
            <a:r>
              <a:rPr lang="en-US" dirty="0" smtClean="0"/>
              <a:t>Some cool hex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73668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0xd00d1e</a:t>
            </a:r>
          </a:p>
          <a:p>
            <a:r>
              <a:rPr lang="en-US" sz="4000" dirty="0" smtClean="0"/>
              <a:t>0xc0ffee</a:t>
            </a:r>
          </a:p>
          <a:p>
            <a:r>
              <a:rPr lang="en-US" sz="4000" dirty="0" smtClean="0"/>
              <a:t>0xdecaf</a:t>
            </a:r>
          </a:p>
          <a:p>
            <a:r>
              <a:rPr lang="en-US" sz="4000" dirty="0" smtClean="0"/>
              <a:t>0xba5eba11</a:t>
            </a:r>
          </a:p>
          <a:p>
            <a:r>
              <a:rPr lang="en-US" sz="4000" dirty="0" smtClean="0"/>
              <a:t>0xf007ba11</a:t>
            </a:r>
          </a:p>
          <a:p>
            <a:r>
              <a:rPr lang="en-US" sz="4000" dirty="0" smtClean="0"/>
              <a:t>0xca5cade</a:t>
            </a:r>
          </a:p>
          <a:p>
            <a:r>
              <a:rPr lang="en-US" sz="4000" dirty="0" smtClean="0"/>
              <a:t>0xfeeb1e</a:t>
            </a:r>
            <a:endParaRPr lang="en-US" sz="4000" dirty="0"/>
          </a:p>
          <a:p>
            <a:r>
              <a:rPr lang="en-US" sz="4000" smtClean="0"/>
              <a:t>0xdead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-536222" y="3146778"/>
            <a:ext cx="4840111" cy="3852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77" y="1679221"/>
            <a:ext cx="5728823" cy="38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1482</Words>
  <Application>Microsoft Macintosh PowerPoint</Application>
  <PresentationFormat>On-screen Show (4:3)</PresentationFormat>
  <Paragraphs>340</Paragraphs>
  <Slides>44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CS 46B: Data Structures Module 16: Addition</vt:lpstr>
      <vt:lpstr>PowerPoint Presentation</vt:lpstr>
      <vt:lpstr>Numeric Addition Context</vt:lpstr>
      <vt:lpstr>Literal Numbers</vt:lpstr>
      <vt:lpstr>PowerPoint Presentation</vt:lpstr>
      <vt:lpstr>Some cool hex numbers</vt:lpstr>
      <vt:lpstr>Some cool hex numbers</vt:lpstr>
      <vt:lpstr>Some cool hex numbers</vt:lpstr>
      <vt:lpstr>Some cool hex numbers</vt:lpstr>
      <vt:lpstr>Some cool hex numbers</vt:lpstr>
      <vt:lpstr>Some cool hex numbers</vt:lpstr>
      <vt:lpstr>Some cool hex numbers</vt:lpstr>
      <vt:lpstr>Some cool hex numbers</vt:lpstr>
      <vt:lpstr>Width of numeric types</vt:lpstr>
      <vt:lpstr>Which is wider?</vt:lpstr>
      <vt:lpstr>Which is wider: byte or short?</vt:lpstr>
      <vt:lpstr>How Java adds a + b </vt:lpstr>
      <vt:lpstr>Example</vt:lpstr>
      <vt:lpstr>PowerPoint Presentation</vt:lpstr>
      <vt:lpstr>Strings are “immutable”: after creation, content can’t change</vt:lpstr>
      <vt:lpstr>PowerPoint Presentation</vt:lpstr>
      <vt:lpstr>java.lang.StringBuffer</vt:lpstr>
      <vt:lpstr>Addition in a String Context uses a String Buffer</vt:lpstr>
      <vt:lpstr>How Java handles addition in a string context</vt:lpstr>
      <vt:lpstr>“String concatenation (with +) can be inefficient”  -- They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Richard Feynman Nobel Prize in Physics and FRS 1965</vt:lpstr>
      <vt:lpstr>Space Shuttle Challenger: Jan 28, 1986 </vt:lpstr>
      <vt:lpstr>PowerPoint Presentation</vt:lpstr>
      <vt:lpstr>PowerPoint Presentation</vt:lpstr>
      <vt:lpstr>PowerPoint Presentation</vt:lpstr>
      <vt:lpstr>The investigation</vt:lpstr>
      <vt:lpstr>PowerPoint Presentation</vt:lpstr>
      <vt:lpstr>PowerPoint Presentation</vt:lpstr>
      <vt:lpstr>PowerPoint Presentation</vt:lpstr>
      <vt:lpstr>What did we just learn?</vt:lpstr>
    </vt:vector>
  </TitlesOfParts>
  <Company>Philip Heller Associates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46B: Data Structures Module 11: General Graphs</dc:title>
  <dc:creator>Philip Heller</dc:creator>
  <cp:lastModifiedBy>Philip Heller</cp:lastModifiedBy>
  <cp:revision>104</cp:revision>
  <dcterms:created xsi:type="dcterms:W3CDTF">2016-04-20T13:58:40Z</dcterms:created>
  <dcterms:modified xsi:type="dcterms:W3CDTF">2017-05-03T19:22:55Z</dcterms:modified>
</cp:coreProperties>
</file>